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6" r:id="rId1"/>
  </p:sldMasterIdLst>
  <p:sldIdLst>
    <p:sldId id="256" r:id="rId2"/>
    <p:sldId id="285" r:id="rId3"/>
    <p:sldId id="268" r:id="rId4"/>
    <p:sldId id="260" r:id="rId5"/>
    <p:sldId id="273" r:id="rId6"/>
    <p:sldId id="258" r:id="rId7"/>
    <p:sldId id="287" r:id="rId8"/>
    <p:sldId id="279" r:id="rId9"/>
    <p:sldId id="278" r:id="rId10"/>
    <p:sldId id="280" r:id="rId11"/>
    <p:sldId id="282" r:id="rId12"/>
    <p:sldId id="281" r:id="rId13"/>
    <p:sldId id="267" r:id="rId14"/>
    <p:sldId id="283" r:id="rId15"/>
    <p:sldId id="266" r:id="rId16"/>
    <p:sldId id="269" r:id="rId17"/>
    <p:sldId id="284" r:id="rId18"/>
    <p:sldId id="286" r:id="rId19"/>
    <p:sldId id="271" r:id="rId20"/>
    <p:sldId id="274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одним вырезанным скругленным углом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ый треугольник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10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6D6E0AA-C0C1-45C9-95FE-AEDD275CD88B}" type="datetimeFigureOut">
              <a:rPr lang="ru-RU" smtClean="0"/>
              <a:pPr/>
              <a:t>25.02.2020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48430B9-A8D5-40C0-84FC-850CACD761C9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xtcar.ru/articles/avtomatizirovannye-vilochnye-pogruzchiki-khorosho-ili-plokh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00034" y="185736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Беспилотный перевозчик </a:t>
            </a:r>
            <a:r>
              <a:rPr lang="ru-RU" dirty="0">
                <a:effectLst/>
              </a:rPr>
              <a:t>грузов на больших складах</a:t>
            </a:r>
            <a:br>
              <a:rPr lang="ru-RU" dirty="0">
                <a:effectLst/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0166" y="3929066"/>
            <a:ext cx="6400800" cy="1752600"/>
          </a:xfrm>
        </p:spPr>
        <p:txBody>
          <a:bodyPr>
            <a:normAutofit/>
          </a:bodyPr>
          <a:lstStyle/>
          <a:p>
            <a:r>
              <a:rPr lang="ru-RU" sz="2200" dirty="0" smtClean="0"/>
              <a:t>Работу выполнил: ученик 11 класса Збруев Денис,</a:t>
            </a:r>
          </a:p>
          <a:p>
            <a:r>
              <a:rPr lang="ru-RU" sz="2200" dirty="0"/>
              <a:t>ученик </a:t>
            </a:r>
            <a:r>
              <a:rPr lang="ru-RU" sz="2200" dirty="0" smtClean="0"/>
              <a:t>10 класса </a:t>
            </a:r>
            <a:r>
              <a:rPr lang="ru-RU" sz="2200" dirty="0" err="1" smtClean="0"/>
              <a:t>Дубенков</a:t>
            </a:r>
            <a:r>
              <a:rPr lang="ru-RU" sz="2200" dirty="0" smtClean="0"/>
              <a:t> Родион </a:t>
            </a:r>
          </a:p>
          <a:p>
            <a:r>
              <a:rPr lang="ru-RU" sz="2200" dirty="0" smtClean="0"/>
              <a:t>Научные руководители: </a:t>
            </a:r>
            <a:r>
              <a:rPr lang="ru-RU" sz="2200" dirty="0" err="1" smtClean="0"/>
              <a:t>Еделев</a:t>
            </a:r>
            <a:r>
              <a:rPr lang="ru-RU" sz="2200" dirty="0" smtClean="0"/>
              <a:t> А.Ю.,</a:t>
            </a:r>
          </a:p>
          <a:p>
            <a:r>
              <a:rPr lang="ru-RU" sz="2200" dirty="0" err="1" smtClean="0"/>
              <a:t>Быстрицкая</a:t>
            </a:r>
            <a:r>
              <a:rPr lang="ru-RU" sz="2200" dirty="0" smtClean="0"/>
              <a:t> И.С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688" y="-142900"/>
            <a:ext cx="8858312" cy="114300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Принцип работы комплекса управления складом</a:t>
            </a:r>
            <a:endParaRPr lang="ru-RU" sz="3200" dirty="0"/>
          </a:p>
        </p:txBody>
      </p:sp>
      <p:pic>
        <p:nvPicPr>
          <p:cNvPr id="4" name="Объект 3" descr="Безымянный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71612"/>
            <a:ext cx="3923928" cy="446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Безымянный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3904471" y="1000108"/>
            <a:ext cx="5239529" cy="3688483"/>
          </a:xfrm>
          <a:prstGeom prst="rect">
            <a:avLst/>
          </a:prstGeom>
        </p:spPr>
      </p:pic>
      <p:pic>
        <p:nvPicPr>
          <p:cNvPr id="6" name="Объект 3" descr="погрузчик платформа вид сверху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72" y="4572008"/>
            <a:ext cx="4518421" cy="21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53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 smtClean="0"/>
              <a:t>Готовое приложение</a:t>
            </a:r>
            <a:endParaRPr lang="ru-RU" dirty="0"/>
          </a:p>
        </p:txBody>
      </p:sp>
      <p:pic>
        <p:nvPicPr>
          <p:cNvPr id="1026" name="Picture 2" descr="https://sun9-55.userapi.com/c856028/v856028675/178d1c/fscCeGU7Rs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3240" y="1714488"/>
            <a:ext cx="2357454" cy="511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Приложение 9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597" y="1714488"/>
            <a:ext cx="2286016" cy="4938091"/>
          </a:xfrm>
          <a:prstGeom prst="rect">
            <a:avLst/>
          </a:prstGeom>
        </p:spPr>
      </p:pic>
      <p:pic>
        <p:nvPicPr>
          <p:cNvPr id="11266" name="Picture 2" descr="https://sun9-8.userapi.com/c854224/v854224930/1fddd9/oAuk4vd5M5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1714488"/>
            <a:ext cx="2372445" cy="51435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344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497" y="4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Описание работы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стеллажи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624" y="1906849"/>
            <a:ext cx="6192688" cy="46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36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Основные параметры нашей модели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19595212"/>
              </p:ext>
            </p:extLst>
          </p:nvPr>
        </p:nvGraphicFramePr>
        <p:xfrm>
          <a:off x="928662" y="1357298"/>
          <a:ext cx="7110442" cy="4998383"/>
        </p:xfrm>
        <a:graphic>
          <a:graphicData uri="http://schemas.openxmlformats.org/drawingml/2006/table">
            <a:tbl>
              <a:tblPr/>
              <a:tblGrid>
                <a:gridCol w="35552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552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12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Значение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254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Максимальная скорость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км/ч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254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Средняя используемая скорость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0,5 км/ч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Суммарная мощность тяговых двигателей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 Ватт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Напряжение в системе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 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2254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Масса полностью снаряженной модели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 килограмм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Максимальная масса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килограмма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1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Масса полезной нагрузки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1,5 килограмм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1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Автономность 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2,5 – 3 часа 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размеры модели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06424081"/>
              </p:ext>
            </p:extLst>
          </p:nvPr>
        </p:nvGraphicFramePr>
        <p:xfrm>
          <a:off x="1187624" y="2060848"/>
          <a:ext cx="6552728" cy="4213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45572">
                  <a:extLst>
                    <a:ext uri="{9D8B030D-6E8A-4147-A177-3AD203B41FA5}">
                      <a16:colId xmlns:a16="http://schemas.microsoft.com/office/drawing/2014/main" xmlns="" val="219105752"/>
                    </a:ext>
                  </a:extLst>
                </a:gridCol>
                <a:gridCol w="2607156">
                  <a:extLst>
                    <a:ext uri="{9D8B030D-6E8A-4147-A177-3AD203B41FA5}">
                      <a16:colId xmlns:a16="http://schemas.microsoft.com/office/drawing/2014/main" xmlns="" val="73622896"/>
                    </a:ext>
                  </a:extLst>
                </a:gridCol>
              </a:tblGrid>
              <a:tr h="1098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Параметр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Значение в метрах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74968627"/>
                  </a:ext>
                </a:extLst>
              </a:tr>
              <a:tr h="5192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Длина общая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0,47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3686241"/>
                  </a:ext>
                </a:extLst>
              </a:tr>
              <a:tr h="5192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Длина шасси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0,31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50769535"/>
                  </a:ext>
                </a:extLst>
              </a:tr>
              <a:tr h="5192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Ширина общая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92347699"/>
                  </a:ext>
                </a:extLst>
              </a:tr>
              <a:tr h="5192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Высота аппарата общая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88775227"/>
                  </a:ext>
                </a:extLst>
              </a:tr>
              <a:tr h="5192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Высота шасси (с лентой)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0,13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31135140"/>
                  </a:ext>
                </a:extLst>
              </a:tr>
              <a:tr h="5192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Диаметр ведущих колес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0,067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1462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266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Испытания нашего аппарата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Погрузчик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1916832"/>
            <a:ext cx="6840760" cy="438943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8786874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Выводы по результатам испытаний: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2132856"/>
            <a:ext cx="8229600" cy="4389120"/>
          </a:xfrm>
        </p:spPr>
        <p:txBody>
          <a:bodyPr/>
          <a:lstStyle/>
          <a:p>
            <a:pPr lvl="0"/>
            <a:r>
              <a:rPr lang="ru-RU" dirty="0"/>
              <a:t>модель может перемещаться по испытательному стенду и преодолевать небольшие подъемы;</a:t>
            </a:r>
          </a:p>
          <a:p>
            <a:pPr lvl="0"/>
            <a:r>
              <a:rPr lang="ru-RU" dirty="0"/>
              <a:t>модель может совершать развороты в обе стороны;</a:t>
            </a:r>
          </a:p>
          <a:p>
            <a:pPr lvl="0"/>
            <a:r>
              <a:rPr lang="ru-RU" dirty="0"/>
              <a:t>модель может брать до 3-х ящиков за поездку;</a:t>
            </a:r>
          </a:p>
          <a:p>
            <a:pPr lvl="0"/>
            <a:r>
              <a:rPr lang="ru-RU" dirty="0"/>
              <a:t>устройство подъема-опускания работает плавно и без заклиниваний</a:t>
            </a:r>
          </a:p>
          <a:p>
            <a:pPr lvl="0"/>
            <a:r>
              <a:rPr lang="ru-RU" dirty="0"/>
              <a:t>запас автономности модели составляет 2,5 часа</a:t>
            </a:r>
            <a:r>
              <a:rPr lang="ru-RU" dirty="0" smtClean="0"/>
              <a:t>;</a:t>
            </a:r>
          </a:p>
          <a:p>
            <a:pPr lvl="0"/>
            <a:r>
              <a:rPr lang="ru-RU" dirty="0"/>
              <a:t>в</a:t>
            </a:r>
            <a:r>
              <a:rPr lang="ru-RU" dirty="0" smtClean="0"/>
              <a:t>ся система работает корректно</a:t>
            </a:r>
            <a:endParaRPr lang="ru-RU" dirty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b="1" dirty="0" smtClean="0"/>
              <a:t>            Новизна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Новизна </a:t>
            </a:r>
            <a:r>
              <a:rPr lang="ru-RU" dirty="0"/>
              <a:t>работы заключается в самой конструкции, а также в принципе работы автоматизированного комплекса управления складом. Аналоги используют для ориентации в пространстве </a:t>
            </a:r>
            <a:r>
              <a:rPr lang="en-GB" dirty="0"/>
              <a:t>GPS</a:t>
            </a:r>
            <a:r>
              <a:rPr lang="ru-RU" dirty="0"/>
              <a:t>-навигацию. Такая система не позволяет аппарату передвигаться более чем по 3-м маршрутам. Описанная в работе система позволяет аппарату передвигаться по неограниченному количеству маршрутов, а применение специальной транспортерной ленты в задней части аппарата позволяет брать несколько ящиков за поездку, что позволяет использовать меньшее число таких аппаратов, увеличивая экономическую эффективность проекта.</a:t>
            </a:r>
          </a:p>
        </p:txBody>
      </p:sp>
    </p:spTree>
    <p:extLst>
      <p:ext uri="{BB962C8B-B14F-4D97-AF65-F5344CB8AC3E}">
        <p14:creationId xmlns:p14="http://schemas.microsoft.com/office/powerpoint/2010/main" xmlns="" val="25603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0"/>
            <a:ext cx="8363272" cy="1143000"/>
          </a:xfrm>
        </p:spPr>
        <p:txBody>
          <a:bodyPr>
            <a:normAutofit/>
          </a:bodyPr>
          <a:lstStyle/>
          <a:p>
            <a:r>
              <a:rPr lang="ru-RU" sz="4800" dirty="0" smtClean="0"/>
              <a:t>Экономическая эффективность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0034" y="1428736"/>
            <a:ext cx="8229600" cy="5110178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Материалы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стоят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около 810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 000 рублей. С учетом затрат на производство себестоимость готового изделия будет примерно составлять от 1 550 000 – 1 600 000 рублей. Таким образом, к конечным покупателям подобные аппараты будут попадать примерно за 1 900 000 – 2 000 000 рублей. Также стоимость автоматизации склада и написания готового приложения будет составлять около 500 000 рублей. 1 автоматизированный мостовой кран может стоить до 3 000 000 рублей, а таких кранов на 1 склад обычно нужно как минимум несколько штук.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беспилотный погрузчик от фирм 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Rocla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или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Toyota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стоит 3 500 000 рублей. Учитывая, что наших аппаратов надо на 1 склад меньше (из-за возможности брать несколько ящиков за поездку), наш проект экономически более эффективен. 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005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Выводы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dirty="0"/>
              <a:t> Создана принципиально новая действующую модель автоматизированного комплекса для перевозки грузов, состоящего из системы управления складом и самого аппарата с погрузчиком, способного передвигаться по неограниченному числу маршрутов и брать до 3-х ящиков за поездку, который можно применять на больших складах.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Автоматизированный погрузчик </a:t>
            </a:r>
            <a:r>
              <a:rPr lang="en-US" dirty="0" err="1" smtClean="0"/>
              <a:t>Rocla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ÐÐ²ÑÐ¾Ð¼Ð°ÑÐ¸Ð·Ð¸ÑÐ¾Ð²Ð°Ð½Ð½ÑÐµ ÑÐºÐ»Ð°Ð´ÑÐºÐ¸Ðµ Ð¿Ð¾Ð³ÑÑÐ·ÑÐ¸ÐºÐ¸ ROCLA ÑÐ¶Ðµ Ð² Ð Ð¾ÑÑÐ¸Ð¸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847088"/>
            <a:ext cx="6192688" cy="431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068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1143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75588"/>
            <a:ext cx="8229600" cy="4389120"/>
          </a:xfrm>
        </p:spPr>
        <p:txBody>
          <a:bodyPr>
            <a:normAutofit fontScale="85000" lnSpcReduction="20000"/>
          </a:bodyPr>
          <a:lstStyle/>
          <a:p>
            <a:r>
              <a:rPr lang="ru-RU" b="1" u="sng" dirty="0"/>
              <a:t>Литература</a:t>
            </a:r>
            <a:endParaRPr lang="ru-RU" b="1" dirty="0"/>
          </a:p>
          <a:p>
            <a:pPr lvl="0"/>
            <a:r>
              <a:rPr lang="ru-RU" dirty="0"/>
              <a:t>Погрузчики Мира. Справочник. Выпуск 11 / М.И. </a:t>
            </a:r>
            <a:r>
              <a:rPr lang="ru-RU" dirty="0" err="1"/>
              <a:t>Грифф</a:t>
            </a:r>
            <a:r>
              <a:rPr lang="ru-RU" dirty="0"/>
              <a:t> и др. - М.: Издательство Ассоциации строительных вузов, 2005</a:t>
            </a:r>
          </a:p>
          <a:p>
            <a:pPr lvl="0"/>
            <a:r>
              <a:rPr lang="ru-RU" dirty="0"/>
              <a:t>Дудко Г.Д., </a:t>
            </a:r>
            <a:r>
              <a:rPr lang="ru-RU" dirty="0" err="1"/>
              <a:t>Колчинский</a:t>
            </a:r>
            <a:r>
              <a:rPr lang="ru-RU" dirty="0"/>
              <a:t> </a:t>
            </a:r>
            <a:r>
              <a:rPr lang="ru-RU" dirty="0" err="1"/>
              <a:t>Ю.Л.Монтаж</a:t>
            </a:r>
            <a:r>
              <a:rPr lang="ru-RU" dirty="0"/>
              <a:t> мостовых кранов и кранов </a:t>
            </a:r>
            <a:r>
              <a:rPr lang="ru-RU" dirty="0" err="1"/>
              <a:t>перегружателей</a:t>
            </a:r>
            <a:r>
              <a:rPr lang="ru-RU" b="1" dirty="0" err="1"/>
              <a:t>.</a:t>
            </a:r>
            <a:r>
              <a:rPr lang="ru-RU" dirty="0" err="1"/>
              <a:t>М</a:t>
            </a:r>
            <a:r>
              <a:rPr lang="ru-RU" dirty="0"/>
              <a:t>. </a:t>
            </a:r>
            <a:r>
              <a:rPr lang="ru-RU" dirty="0" err="1"/>
              <a:t>Стройиздат</a:t>
            </a:r>
            <a:r>
              <a:rPr lang="ru-RU" dirty="0"/>
              <a:t>, 1990</a:t>
            </a:r>
          </a:p>
          <a:p>
            <a:pPr lvl="0"/>
            <a:r>
              <a:rPr lang="ru-RU" dirty="0"/>
              <a:t>Добронравов С.С., Дронов </a:t>
            </a:r>
            <a:r>
              <a:rPr lang="ru-RU" dirty="0" err="1"/>
              <a:t>В.Г.Строительные</a:t>
            </a:r>
            <a:r>
              <a:rPr lang="ru-RU" dirty="0"/>
              <a:t> машины и основы автоматизации: Учебное пособие. М. </a:t>
            </a:r>
            <a:r>
              <a:rPr lang="ru-RU" dirty="0" err="1"/>
              <a:t>Высш</a:t>
            </a:r>
            <a:r>
              <a:rPr lang="ru-RU" dirty="0"/>
              <a:t>. </a:t>
            </a:r>
            <a:r>
              <a:rPr lang="ru-RU" dirty="0" err="1"/>
              <a:t>шк</a:t>
            </a:r>
            <a:r>
              <a:rPr lang="ru-RU" dirty="0"/>
              <a:t>., 2001</a:t>
            </a:r>
          </a:p>
          <a:p>
            <a:r>
              <a:rPr lang="ru-RU" b="1" dirty="0"/>
              <a:t>Интернет-ресурсы</a:t>
            </a:r>
            <a:endParaRPr lang="ru-RU" dirty="0"/>
          </a:p>
          <a:p>
            <a:pPr lvl="0"/>
            <a:r>
              <a:rPr lang="ru-RU" dirty="0"/>
              <a:t>https://proshovel.ru/world-experience/sistema-avtomatizirovanny-h-pogruzchikov-rocla-na-zavode-olvi.html</a:t>
            </a:r>
          </a:p>
          <a:p>
            <a:pPr lvl="0"/>
            <a:r>
              <a:rPr lang="ru-RU" dirty="0"/>
              <a:t>https://toyota-forklifts.com.ru/1</a:t>
            </a:r>
          </a:p>
          <a:p>
            <a:r>
              <a:rPr lang="ru-RU" u="sng" dirty="0">
                <a:hlinkClick r:id="rId2"/>
              </a:rPr>
              <a:t>https://www.mixtcar.ru/articles/avtomatizirovannye-vilochnye-pogruzchiki-khorosho-ili-plokho/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114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Ц</a:t>
            </a:r>
            <a:r>
              <a:rPr kumimoji="0" lang="ru-RU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ель работы: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65F9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365F91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     </a:t>
            </a:r>
            <a:r>
              <a:rPr lang="ru-RU" dirty="0"/>
              <a:t>Создать принципиально новую действующую модель автоматизированного комплекса для перевозки грузов, состоящего из системы управления складом и самого аппарата с погрузчиком, способного передвигаться по неограниченному числу маршрутов и брать до 3-х ящиков за поездку, который можно применять на больших складах. </a:t>
            </a:r>
          </a:p>
          <a:p>
            <a:pPr lvl="0" algn="just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878" y="1849388"/>
            <a:ext cx="8501122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Схема сил, действующих на аппарат при нахождении на наклоненной поверхности</a:t>
            </a:r>
            <a:br>
              <a:rPr lang="ru-RU" dirty="0"/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9632" y="2420888"/>
            <a:ext cx="6272536" cy="3506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Схема устройства механизма подъема-опускания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Объект 5" descr="погрузчик схема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8" y="1988840"/>
            <a:ext cx="5184576" cy="4248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8" y="97145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Готовая модель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07179" y="5532654"/>
            <a:ext cx="8129558" cy="1412776"/>
          </a:xfrm>
        </p:spPr>
        <p:txBody>
          <a:bodyPr>
            <a:normAutofit lnSpcReduction="10000"/>
          </a:bodyPr>
          <a:lstStyle/>
          <a:p>
            <a:pPr lvl="0"/>
            <a:r>
              <a:rPr lang="ru-RU" dirty="0" smtClean="0"/>
              <a:t>1) 4-х </a:t>
            </a:r>
            <a:r>
              <a:rPr lang="ru-RU" dirty="0"/>
              <a:t>колесное самоходное шасси</a:t>
            </a:r>
          </a:p>
          <a:p>
            <a:pPr lvl="0"/>
            <a:r>
              <a:rPr lang="ru-RU" dirty="0" smtClean="0"/>
              <a:t>2) Устройство </a:t>
            </a:r>
            <a:r>
              <a:rPr lang="ru-RU" dirty="0"/>
              <a:t>подъема и опускания (погрузчик)</a:t>
            </a:r>
          </a:p>
          <a:p>
            <a:pPr lvl="0"/>
            <a:r>
              <a:rPr lang="ru-RU" dirty="0" smtClean="0"/>
              <a:t>3) Специальная </a:t>
            </a:r>
            <a:r>
              <a:rPr lang="ru-RU" dirty="0"/>
              <a:t>лента, на которую кладутся ящики</a:t>
            </a:r>
          </a:p>
          <a:p>
            <a:endParaRPr lang="ru-RU" sz="2400" dirty="0" smtClean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714744" y="2428868"/>
            <a:ext cx="285750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5572132" y="2928934"/>
            <a:ext cx="285750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ru-RU" sz="1400" b="1" dirty="0" smtClean="0">
                <a:latin typeface="Calibri" pitchFamily="34" charset="0"/>
                <a:cs typeface="Arial" pitchFamily="34" charset="0"/>
              </a:rPr>
              <a:t>2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286248" y="2786058"/>
            <a:ext cx="285750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ru-RU" sz="1400" b="1" dirty="0" smtClean="0">
                <a:latin typeface="Calibri" pitchFamily="34" charset="0"/>
                <a:cs typeface="Arial" pitchFamily="34" charset="0"/>
              </a:rPr>
              <a:t>3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2500298" y="3857628"/>
            <a:ext cx="285750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ru-RU" sz="1400" b="1" dirty="0" smtClean="0">
                <a:latin typeface="Calibri" pitchFamily="34" charset="0"/>
                <a:cs typeface="Arial" pitchFamily="34" charset="0"/>
              </a:rPr>
              <a:t>4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929058" y="3357562"/>
            <a:ext cx="285750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ru-RU" sz="1400" b="1" dirty="0" smtClean="0">
                <a:latin typeface="Calibri" pitchFamily="34" charset="0"/>
                <a:cs typeface="Arial" pitchFamily="34" charset="0"/>
              </a:rPr>
              <a:t>5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2" y="1240145"/>
            <a:ext cx="5855921" cy="4338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Шасси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Безымянный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357290" y="2143116"/>
            <a:ext cx="6500858" cy="4714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907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/>
              <a:t>Устройство подъема-опускания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подъем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100" y="1714488"/>
            <a:ext cx="3888432" cy="5013177"/>
          </a:xfrm>
          <a:prstGeom prst="rect">
            <a:avLst/>
          </a:prstGeom>
        </p:spPr>
      </p:pic>
      <p:pic>
        <p:nvPicPr>
          <p:cNvPr id="5" name="Объект 3" descr="погрузчик платформа вид сверху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38165" y="2719827"/>
            <a:ext cx="5049666" cy="26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9240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Специальная лента, на которую кладутся ящики</a:t>
            </a:r>
          </a:p>
        </p:txBody>
      </p:sp>
      <p:pic>
        <p:nvPicPr>
          <p:cNvPr id="8" name="Содержимое 7" descr="лента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420" y="1935163"/>
            <a:ext cx="6231159" cy="4389437"/>
          </a:xfrm>
        </p:spPr>
      </p:pic>
    </p:spTree>
    <p:extLst>
      <p:ext uri="{BB962C8B-B14F-4D97-AF65-F5344CB8AC3E}">
        <p14:creationId xmlns:p14="http://schemas.microsoft.com/office/powerpoint/2010/main" xmlns="" val="7907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703</TotalTime>
  <Words>477</Words>
  <Application>Microsoft Office PowerPoint</Application>
  <PresentationFormat>Экран (4:3)</PresentationFormat>
  <Paragraphs>82</Paragraphs>
  <Slides>20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Поток</vt:lpstr>
      <vt:lpstr>Беспилотный перевозчик грузов на больших складах </vt:lpstr>
      <vt:lpstr>Автоматизированный погрузчик Rocla</vt:lpstr>
      <vt:lpstr>Цель работы: </vt:lpstr>
      <vt:lpstr>Схема сил, действующих на аппарат при нахождении на наклоненной поверхности </vt:lpstr>
      <vt:lpstr>Схема устройства механизма подъема-опускания </vt:lpstr>
      <vt:lpstr>Готовая модель </vt:lpstr>
      <vt:lpstr>Шасси </vt:lpstr>
      <vt:lpstr>Устройство подъема-опускания</vt:lpstr>
      <vt:lpstr>Специальная лента, на которую кладутся ящики</vt:lpstr>
      <vt:lpstr>Принцип работы комплекса управления складом</vt:lpstr>
      <vt:lpstr>Готовое приложение</vt:lpstr>
      <vt:lpstr>Описание работы приложения</vt:lpstr>
      <vt:lpstr>Основные параметры нашей модели</vt:lpstr>
      <vt:lpstr>Основные размеры модели</vt:lpstr>
      <vt:lpstr>Испытания нашего аппарата</vt:lpstr>
      <vt:lpstr>Выводы по результатам испытаний:</vt:lpstr>
      <vt:lpstr>            Новизна</vt:lpstr>
      <vt:lpstr>Экономическая эффективность</vt:lpstr>
      <vt:lpstr>Выводы</vt:lpstr>
      <vt:lpstr>Слайд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Универсальный многоцелевой беспилотный аппарат</dc:title>
  <dc:creator>Denis</dc:creator>
  <cp:lastModifiedBy>Denis</cp:lastModifiedBy>
  <cp:revision>32</cp:revision>
  <dcterms:created xsi:type="dcterms:W3CDTF">2019-03-31T20:31:09Z</dcterms:created>
  <dcterms:modified xsi:type="dcterms:W3CDTF">2020-02-25T20:29:08Z</dcterms:modified>
</cp:coreProperties>
</file>